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embeddedFontLst>
    <p:embeddedFont>
      <p:font typeface="Microsoft JhengHei" panose="020B0604030504040204" pitchFamily="34" charset="-120"/>
      <p:regular r:id="rId5"/>
      <p:bold r:id="rId6"/>
    </p:embeddedFon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g9/xPJyJFIgyC8Uw2+BRoR5nOP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85A321-E971-4854-A2FF-EE871A995EDE}">
  <a:tblStyle styleId="{B885A321-E971-4854-A2FF-EE871A995EDE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6E6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6E6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Century Gothic"/>
          <a:ea typeface="Century Gothic"/>
          <a:cs typeface="Century Gothic"/>
        </a:font>
        <a:schemeClr val="dk1"/>
      </a:tcTxStyle>
      <a:tcStyle>
        <a:tcBdr/>
      </a:tcStyle>
    </a:seCell>
    <a:swCell>
      <a:tcTxStyle b="on" i="off">
        <a:font>
          <a:latin typeface="Century Gothic"/>
          <a:ea typeface="Century Gothic"/>
          <a:cs typeface="Century Gothic"/>
        </a:font>
        <a:schemeClr val="dk1"/>
      </a:tcTxStyle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5" Type="http://schemas.openxmlformats.org/officeDocument/2006/relationships/theme" Target="theme/theme1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/>
          <p:nvPr/>
        </p:nvSpPr>
        <p:spPr>
          <a:xfrm>
            <a:off x="0" y="-3175"/>
            <a:ext cx="12192000" cy="5203825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4"/>
          <p:cNvSpPr txBox="1"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600"/>
              </a:spcBef>
              <a:spcAft>
                <a:spcPts val="0"/>
              </a:spcAft>
              <a:buSzPts val="16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60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600"/>
              </a:spcBef>
              <a:spcAft>
                <a:spcPts val="0"/>
              </a:spcAft>
              <a:buSzPts val="12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600"/>
              </a:spcBef>
              <a:spcAft>
                <a:spcPts val="600"/>
              </a:spcAft>
              <a:buSzPts val="12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全景圖片 (含標題)">
  <p:cSld name="全景圖片 (含標題)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800600"/>
          </a:xfrm>
          <a:prstGeom prst="rect">
            <a:avLst/>
          </a:prstGeom>
          <a:noFill/>
          <a:ln w="952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>
              <a:srgbClr val="000000">
                <a:alpha val="40000"/>
              </a:srgbClr>
            </a:outerShdw>
          </a:effectLst>
        </p:spPr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>
            <a:off x="810000" y="5367338"/>
            <a:ext cx="10561418" cy="4937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 (含標題)">
  <p:cSld name="引述 (含標題)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/>
          <p:nvPr/>
        </p:nvSpPr>
        <p:spPr>
          <a:xfrm>
            <a:off x="631697" y="1081456"/>
            <a:ext cx="6332416" cy="3239188"/>
          </a:xfrm>
          <a:custGeom>
            <a:avLst/>
            <a:gdLst/>
            <a:ahLst/>
            <a:cxnLst/>
            <a:rect l="l" t="t" r="r" b="b"/>
            <a:pathLst>
              <a:path w="3384" h="2308" extrusionOk="0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200"/>
              <a:buFont typeface="Century Gothic"/>
              <a:buNone/>
              <a:defRPr sz="42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 txBox="1"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2"/>
          </p:nvPr>
        </p:nvSpPr>
        <p:spPr>
          <a:xfrm>
            <a:off x="7574642" y="1081456"/>
            <a:ext cx="3810001" cy="40754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名片">
  <p:cSld name="名片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1140884" y="2286585"/>
            <a:ext cx="4895115" cy="2503972"/>
          </a:xfrm>
          <a:custGeom>
            <a:avLst/>
            <a:gdLst/>
            <a:ahLst/>
            <a:cxnLst/>
            <a:rect l="l" t="t" r="r" b="b"/>
            <a:pathLst>
              <a:path w="3384" h="2308" extrusionOk="0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15"/>
          <p:cNvSpPr txBox="1"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3200"/>
              <a:buFont typeface="Century Gothic"/>
              <a:buNone/>
              <a:defRPr sz="32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body" idx="1"/>
          </p:nvPr>
        </p:nvSpPr>
        <p:spPr>
          <a:xfrm>
            <a:off x="6156000" y="2286000"/>
            <a:ext cx="4880300" cy="229552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800"/>
              <a:buFont typeface="Century Gothic"/>
              <a:buNone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0" y="0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16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body" idx="1"/>
          </p:nvPr>
        </p:nvSpPr>
        <p:spPr>
          <a:xfrm rot="5400000">
            <a:off x="4254444" y="-1260043"/>
            <a:ext cx="3674397" cy="1056328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7669651" y="446089"/>
            <a:ext cx="4522349" cy="5414962"/>
          </a:xfrm>
          <a:custGeom>
            <a:avLst/>
            <a:gdLst/>
            <a:ahLst/>
            <a:cxnLst/>
            <a:rect l="l" t="t" r="r" b="b"/>
            <a:pathLst>
              <a:path w="2879" h="4320" extrusionOk="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 rot="5400000">
            <a:off x="6863537" y="1906175"/>
            <a:ext cx="5134798" cy="249479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 rot="5400000">
            <a:off x="1408290" y="-152200"/>
            <a:ext cx="5414962" cy="661154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/>
          <p:nvPr/>
        </p:nvSpPr>
        <p:spPr>
          <a:xfrm>
            <a:off x="0" y="0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818712" y="2222287"/>
            <a:ext cx="10554574" cy="36365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0" y="1"/>
            <a:ext cx="12192000" cy="5203825"/>
          </a:xfrm>
          <a:custGeom>
            <a:avLst/>
            <a:gdLst/>
            <a:ahLst/>
            <a:cxnLst/>
            <a:rect l="l" t="t" r="r" b="b"/>
            <a:pathLst>
              <a:path w="5760" h="3278" extrusionOk="0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Century Gothic"/>
              <a:buNone/>
              <a:defRPr sz="4800" b="1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40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/>
          <p:nvPr/>
        </p:nvSpPr>
        <p:spPr>
          <a:xfrm>
            <a:off x="0" y="0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18712" y="2222287"/>
            <a:ext cx="5185873" cy="36387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87415" y="2222287"/>
            <a:ext cx="5194583" cy="3638764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0" y="0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2"/>
          </p:nvPr>
        </p:nvSpPr>
        <p:spPr>
          <a:xfrm>
            <a:off x="814729" y="2751138"/>
            <a:ext cx="5189856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3"/>
          </p:nvPr>
        </p:nvSpPr>
        <p:spPr>
          <a:xfrm>
            <a:off x="6187415" y="2174875"/>
            <a:ext cx="5194583" cy="576262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spcBef>
                <a:spcPts val="400"/>
              </a:spcBef>
              <a:spcAft>
                <a:spcPts val="0"/>
              </a:spcAft>
              <a:buSzPts val="2000"/>
              <a:buNone/>
              <a:defRPr sz="2000" b="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4"/>
          </p:nvPr>
        </p:nvSpPr>
        <p:spPr>
          <a:xfrm>
            <a:off x="6187415" y="2751138"/>
            <a:ext cx="5194583" cy="310991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/>
          <p:nvPr/>
        </p:nvSpPr>
        <p:spPr>
          <a:xfrm>
            <a:off x="0" y="0"/>
            <a:ext cx="12192000" cy="2185988"/>
          </a:xfrm>
          <a:custGeom>
            <a:avLst/>
            <a:gdLst/>
            <a:ahLst/>
            <a:cxnLst/>
            <a:rect l="l" t="t" r="r" b="b"/>
            <a:pathLst>
              <a:path w="5760" h="1377" extrusionOk="0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/>
          <p:nvPr/>
        </p:nvSpPr>
        <p:spPr>
          <a:xfrm>
            <a:off x="1073151" y="446087"/>
            <a:ext cx="3547533" cy="1814651"/>
          </a:xfrm>
          <a:custGeom>
            <a:avLst/>
            <a:gdLst/>
            <a:ahLst/>
            <a:cxnLst/>
            <a:rect l="l" t="t" r="r" b="b"/>
            <a:pathLst>
              <a:path w="3384" h="2308" extrusionOk="0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tile tx="0" ty="0" sx="100000" sy="100000" flip="none" algn="tl"/>
          </a:blipFill>
          <a:ln w="952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000"/>
              <a:buFont typeface="Century Gothic"/>
              <a:buNone/>
              <a:defRPr sz="2000" b="1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4855633" y="446088"/>
            <a:ext cx="6252633" cy="54149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🞆"/>
              <a:defRPr/>
            </a:lvl1pPr>
            <a:lvl2pPr marL="914400" lvl="1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2pPr>
            <a:lvl3pPr marL="1371600" lvl="2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3pPr>
            <a:lvl4pPr marL="1828800" lvl="3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4pPr>
            <a:lvl5pPr marL="2286000" lvl="4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5pPr>
            <a:lvl6pPr marL="2743200" lvl="5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6pPr>
            <a:lvl7pPr marL="3200400" lvl="6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7pPr>
            <a:lvl8pPr marL="3657600" lvl="7" indent="-342900" algn="l">
              <a:spcBef>
                <a:spcPts val="600"/>
              </a:spcBef>
              <a:spcAft>
                <a:spcPts val="0"/>
              </a:spcAft>
              <a:buSzPts val="1800"/>
              <a:buChar char="🞆"/>
              <a:defRPr/>
            </a:lvl8pPr>
            <a:lvl9pPr marL="4114800" lvl="8" indent="-342900" algn="l">
              <a:spcBef>
                <a:spcPts val="600"/>
              </a:spcBef>
              <a:spcAft>
                <a:spcPts val="600"/>
              </a:spcAft>
              <a:buSzPts val="1800"/>
              <a:buChar char="🞆"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2"/>
          </p:nvPr>
        </p:nvSpPr>
        <p:spPr>
          <a:xfrm>
            <a:off x="1073151" y="2260738"/>
            <a:ext cx="3547533" cy="3600311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2400"/>
              <a:buFont typeface="Century Gothic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>
            <a:spLocks noGrp="1"/>
          </p:cNvSpPr>
          <p:nvPr>
            <p:ph type="pic" idx="2"/>
          </p:nvPr>
        </p:nvSpPr>
        <p:spPr>
          <a:xfrm>
            <a:off x="6098117" y="0"/>
            <a:ext cx="6093883" cy="6858000"/>
          </a:xfrm>
          <a:prstGeom prst="rect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2"/>
          <p:cNvSpPr txBox="1">
            <a:spLocks noGrp="1"/>
          </p:cNvSpPr>
          <p:nvPr>
            <p:ph type="body" idx="1"/>
          </p:nvPr>
        </p:nvSpPr>
        <p:spPr>
          <a:xfrm>
            <a:off x="814728" y="2344684"/>
            <a:ext cx="4852988" cy="3516365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1pPr>
            <a:lvl2pPr marL="914400" lvl="1" indent="-228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spcBef>
                <a:spcPts val="6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spcBef>
                <a:spcPts val="6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spcBef>
                <a:spcPts val="600"/>
              </a:spcBef>
              <a:spcAft>
                <a:spcPts val="6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dt" idx="10"/>
          </p:nvPr>
        </p:nvSpPr>
        <p:spPr>
          <a:xfrm>
            <a:off x="3885810" y="6041362"/>
            <a:ext cx="9768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ftr" idx="11"/>
          </p:nvPr>
        </p:nvSpPr>
        <p:spPr>
          <a:xfrm>
            <a:off x="590396" y="6041362"/>
            <a:ext cx="32954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4862689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000"/>
              <a:buFont typeface="Century Gothic"/>
              <a:buNone/>
              <a:defRPr sz="4000" b="1" i="0" u="none" strike="noStrike" cap="none">
                <a:solidFill>
                  <a:srgbClr val="FEFEFE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🞆"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302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🞆"/>
              <a:defRPr sz="16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175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🞆"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048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04800" algn="l" rtl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ts val="1200"/>
              <a:buFont typeface="Noto Sans Symbols"/>
              <a:buChar char="🞆"/>
              <a:defRPr sz="12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ftr" idx="11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dt" idx="10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08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 rtl="0">
              <a:spcBef>
                <a:spcPts val="0"/>
              </a:spcBef>
              <a:buNone/>
              <a:defRPr sz="2000" b="0" i="0" u="none" strike="noStrike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>
            <a:spLocks noGrp="1"/>
          </p:cNvSpPr>
          <p:nvPr>
            <p:ph type="ctrTitle"/>
          </p:nvPr>
        </p:nvSpPr>
        <p:spPr>
          <a:xfrm>
            <a:off x="541550" y="5313775"/>
            <a:ext cx="11082000" cy="9249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Microsoft JhengHei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泰武國中110學年度特教知能教師研習 1</a:t>
            </a:r>
            <a:endParaRPr/>
          </a:p>
        </p:txBody>
      </p:sp>
      <p:sp>
        <p:nvSpPr>
          <p:cNvPr id="116" name="Google Shape;116;p1"/>
          <p:cNvSpPr txBox="1">
            <a:spLocks noGrp="1"/>
          </p:cNvSpPr>
          <p:nvPr>
            <p:ph type="subTitle" idx="1"/>
          </p:nvPr>
        </p:nvSpPr>
        <p:spPr>
          <a:xfrm>
            <a:off x="541553" y="910181"/>
            <a:ext cx="11236591" cy="3257049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一、時間：110年12月8日(三) 下午14:05-15:45(6~7節)</a:t>
            </a:r>
            <a:endParaRPr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二、主題：「認識注意力不足過動症，常見處遇與班級營造」</a:t>
            </a:r>
            <a:endParaRPr sz="25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三、每學年特教研習3小時務必請老師參加。</a:t>
            </a:r>
            <a:endParaRPr sz="25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四、上課方式：採線上課程(Google Meet)，實施線上簽到。</a:t>
            </a:r>
            <a:endParaRPr sz="25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五、配合課程規劃，請老師協助上課前實施</a:t>
            </a:r>
            <a:r>
              <a:rPr lang="zh-TW" sz="2500" b="1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前測</a:t>
            </a: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，課程結束後實施</a:t>
            </a:r>
            <a:r>
              <a:rPr lang="zh-TW" sz="2500" b="1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後測及問卷</a:t>
            </a: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sz="2500" b="1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SzPts val="2500"/>
              <a:buNone/>
            </a:pPr>
            <a:r>
              <a:rPr lang="zh-TW" sz="2500" b="1">
                <a:latin typeface="Microsoft JhengHei"/>
                <a:ea typeface="Microsoft JhengHei"/>
                <a:cs typeface="Microsoft JhengHei"/>
                <a:sym typeface="Microsoft JhengHei"/>
              </a:rPr>
              <a:t>六、相關上課簽到、課程連結與前後測網址如下頁說明。</a:t>
            </a:r>
            <a:endParaRPr/>
          </a:p>
        </p:txBody>
      </p:sp>
      <p:pic>
        <p:nvPicPr>
          <p:cNvPr id="117" name="Google Shape;11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7282" y="503340"/>
            <a:ext cx="2390862" cy="2390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"/>
          <p:cNvSpPr txBox="1"/>
          <p:nvPr/>
        </p:nvSpPr>
        <p:spPr>
          <a:xfrm>
            <a:off x="382149" y="5045975"/>
            <a:ext cx="11092800" cy="924900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Microsoft JhengHei"/>
              <a:buNone/>
            </a:pPr>
            <a:r>
              <a:rPr lang="zh-TW" sz="4800" b="1" i="0" u="none" strike="noStrike" cap="none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泰武國中110學年度特教知能教師研習 2</a:t>
            </a:r>
            <a:endParaRPr/>
          </a:p>
        </p:txBody>
      </p:sp>
      <p:graphicFrame>
        <p:nvGraphicFramePr>
          <p:cNvPr id="123" name="Google Shape;123;p2"/>
          <p:cNvGraphicFramePr/>
          <p:nvPr>
            <p:extLst>
              <p:ext uri="{D42A27DB-BD31-4B8C-83A1-F6EECF244321}">
                <p14:modId xmlns:p14="http://schemas.microsoft.com/office/powerpoint/2010/main" val="2580336417"/>
              </p:ext>
            </p:extLst>
          </p:nvPr>
        </p:nvGraphicFramePr>
        <p:xfrm>
          <a:off x="679508" y="174474"/>
          <a:ext cx="9471150" cy="4665975"/>
        </p:xfrm>
        <a:graphic>
          <a:graphicData uri="http://schemas.openxmlformats.org/drawingml/2006/table">
            <a:tbl>
              <a:tblPr firstRow="1" bandRow="1">
                <a:noFill/>
                <a:tableStyleId>{B885A321-E971-4854-A2FF-EE871A995EDE}</a:tableStyleId>
              </a:tblPr>
              <a:tblGrid>
                <a:gridCol w="178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49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線上簽到</a:t>
                      </a:r>
                      <a:endParaRPr sz="1800" b="1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(13:50~14:10)</a:t>
                      </a:r>
                      <a:endParaRPr sz="1800" b="1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https://forms.gle/3nsP33ciWoiZyuvF8</a:t>
                      </a:r>
                      <a:endParaRPr sz="1800" b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2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前測連結</a:t>
                      </a:r>
                      <a:endParaRPr sz="18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(即日起~12/7)</a:t>
                      </a:r>
                      <a:endParaRPr sz="18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https://docs.google.com/forms/d/e/1FAIpQLSc3IUcIEH5uT2KVtgKip-Nj4Nt_yBT0G54Oy2yI4r1la9Jn_Q/viewform</a:t>
                      </a:r>
                      <a:endParaRPr sz="1800"/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正式課程</a:t>
                      </a:r>
                      <a:endParaRPr sz="1800" b="1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連結</a:t>
                      </a:r>
                      <a:endParaRPr sz="1800" b="1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(14:05~15:45)</a:t>
                      </a:r>
                      <a:endParaRPr sz="1800" b="1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https://meet.google.com/ddn-krxc-nzc</a:t>
                      </a:r>
                      <a:endParaRPr sz="180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zh-TW" sz="1800" b="1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後測與問卷連結</a:t>
                      </a:r>
                      <a:endParaRPr sz="18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Microsoft JhengHei"/>
                        <a:buNone/>
                      </a:pPr>
                      <a:r>
                        <a:rPr lang="zh-TW" sz="1800" b="1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(12/8上完課後)</a:t>
                      </a:r>
                      <a:endParaRPr sz="1800" b="1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sz="1800" u="none" dirty="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https://docs.google.com/forms/d/e/1FAIpQLSfeW4z4DzQcPScDaWGE_SYu3fIVfjzhRZho4YF9g0yZXLwrOQ/viewform</a:t>
                      </a:r>
                      <a:endParaRPr sz="1800" u="none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C4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4" name="Google Shape;124;p2" descr="110特教研習簽到網站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5283" y="190412"/>
            <a:ext cx="1017491" cy="1017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" descr="特教課程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84774" y="2548073"/>
            <a:ext cx="1008000" cy="100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"/>
          <p:cNvSpPr txBox="1"/>
          <p:nvPr/>
        </p:nvSpPr>
        <p:spPr>
          <a:xfrm>
            <a:off x="1598565" y="5742651"/>
            <a:ext cx="8636004" cy="924937"/>
          </a:xfrm>
          <a:prstGeom prst="rect">
            <a:avLst/>
          </a:prstGeom>
          <a:noFill/>
          <a:ln>
            <a:noFill/>
          </a:ln>
          <a:effectLst>
            <a:outerShdw blurRad="5080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ts val="4800"/>
              <a:buFont typeface="Microsoft JhengHei"/>
              <a:buNone/>
            </a:pPr>
            <a:r>
              <a:rPr lang="zh-TW" sz="4800" b="1" i="0" u="none" strike="noStrike" cap="none">
                <a:solidFill>
                  <a:srgbClr val="FEFEFE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研習日期：110年12月8日(三)</a:t>
            </a:r>
            <a:endParaRPr sz="4800" b="1" i="0" u="none" strike="noStrike" cap="none">
              <a:solidFill>
                <a:srgbClr val="FEFEFE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7" name="Google Shape;127;p2" descr="(e)教師場專用-ADHD後測與滿意度問卷(線上無紙化)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74871" y="3701725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" descr="(d)教師場專用-ADHD前測(線上無紙化)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74871" y="135403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至理名言">
  <a:themeElements>
    <a:clrScheme name="至理名言">
      <a:dk1>
        <a:srgbClr val="000000"/>
      </a:dk1>
      <a:lt1>
        <a:srgbClr val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427</Words>
  <Application>Microsoft Office PowerPoint</Application>
  <PresentationFormat>寬螢幕</PresentationFormat>
  <Paragraphs>22</Paragraphs>
  <Slides>2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Microsoft JhengHei</vt:lpstr>
      <vt:lpstr>Noto Sans Symbols</vt:lpstr>
      <vt:lpstr>Century Gothic</vt:lpstr>
      <vt:lpstr>Arial</vt:lpstr>
      <vt:lpstr>至理名言</vt:lpstr>
      <vt:lpstr>泰武國中110學年度特教知能教師研習 1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泰武國中110學年度特教知能教師研習 1</dc:title>
  <dc:creator>user</dc:creator>
  <cp:lastModifiedBy>XUser</cp:lastModifiedBy>
  <cp:revision>1</cp:revision>
  <dcterms:created xsi:type="dcterms:W3CDTF">2021-11-16T15:05:06Z</dcterms:created>
  <dcterms:modified xsi:type="dcterms:W3CDTF">2021-11-22T07:21:43Z</dcterms:modified>
</cp:coreProperties>
</file>